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58" r:id="rId8"/>
    <p:sldId id="260" r:id="rId9"/>
    <p:sldId id="261" r:id="rId10"/>
    <p:sldId id="256" r:id="rId11"/>
    <p:sldId id="257" r:id="rId12"/>
    <p:sldId id="259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92" autoAdjust="0"/>
    <p:restoredTop sz="94660"/>
  </p:normalViewPr>
  <p:slideViewPr>
    <p:cSldViewPr snapToGrid="0">
      <p:cViewPr>
        <p:scale>
          <a:sx n="78" d="100"/>
          <a:sy n="78" d="100"/>
        </p:scale>
        <p:origin x="-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0BA198-E707-4108-A056-1014F1CD0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D23D244-99E3-4159-86A0-ED6BE03A5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B643E1A-F739-4FEC-9441-DF96EC19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AAA4F2D-D0A9-4D47-804E-26AAD133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F97531B-C762-43BB-BBFB-FE6851FE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473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1E3E27-6387-4155-B6A6-F7F4849A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DCF32A9-8851-48B4-AE93-82781B52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A915BE-996C-4CB1-AC0A-9C8FFBA6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3758DBC-EC3B-4CE7-B8E9-E4604CDD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2B81B1E-AF36-495B-B2FA-CB938420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6932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00D0AE-648E-47B9-ACFB-199B843A3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9046D6C-A297-4EF6-B4D3-6749BDC36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921DDE2-83AC-4166-9A93-59374EAF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23B810B-66CB-475F-9F9A-39123C3F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C67596B-36EA-421A-BA89-8A473D3D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4870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031A70-5E37-4E96-B267-FBCE3154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9E5C46-C7EA-4971-8F3A-B1C128C43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CD4A3E2-C157-4969-A914-113698725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05F5529-1AC0-4791-B8B3-D6246818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B849115-38D3-48FD-8E26-80542B87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3EE56CC-3FC7-47B9-BB8E-CFDA3F07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97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C5AB1C4-D183-4582-B5DD-CE9BE5AC3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4217203-4201-42EC-92C1-D1ABF4E49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E8DCD5E-240F-4911-B4A2-25D791771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2C23309-54A6-4562-A0BB-353DC3705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85C6A625-CB6E-41BC-975D-21E4EBBCA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1DB0C967-38E9-4D2C-AC9B-3B91416B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BF171291-81FB-4952-ACBC-34A8662D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2684EE50-653E-4344-AF5D-76C6D826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4815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39E1A8-1C1D-4449-82E5-A77980F9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9AF809A-32C9-4BDD-9499-6F0D7C94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1ED5BDB2-A07C-4A7D-A261-BA28C7940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E3B4907-88C7-4CE3-A19E-E914B27FC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036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30E7E44-89A9-4C01-9796-91E2BCBE7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3CB9D2B7-8098-4E44-B5F5-EC8DD523C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6685EC2-72F7-483F-B5C4-E698C397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65580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F8DDB7-3591-4CC5-ADDB-E5E62982C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7B6FAF5-0B8F-4ACA-BF94-E3A56825A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254013-E4BF-4663-9869-32679BE20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4A16C80-9D0E-46AA-9E92-B86E2A75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C22AB4B-F559-4084-A30E-28EDC7D32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8F3563D-EFC4-4D19-8D79-BB2FEFC0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2646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927487-F705-4FA0-BEFD-B0959B6E4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EEAFAE3-B190-4F64-BED5-98CA024E4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F9FAE99-3DAC-4F1D-859B-7982DA961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9B6F5BA-3461-411E-83D3-154FAEE51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2D423D-7C69-405D-9C50-D33FD6CA0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E4CEDA7-A37E-4F88-9005-0D0C3DC5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9940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768E8A-3F9E-44F0-AC8A-EA4AD43E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BA4C57E-8503-4D56-AAF1-D88F6C838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EDF6537-1EEF-4C6F-9B6B-0AAA4770A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8DFEC6D-59AE-4FE3-BCBE-92E5B19A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85F18B3-63EE-497C-8DEE-86F3A9E2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1520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E9CF9AB-07CD-47F7-9DB5-89624C1AB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FF03E28-3FD1-4724-9157-ABB690FF1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EF210C1-E3FD-43ED-8052-BD56CE92D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8C89B10-CAA9-46C8-ADC3-638CA26A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0D7602B-A401-4F7B-AFF6-754BD2446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824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D7EFC03B-7F60-46BC-8B86-28C93F03B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CB3C0BB-0FCB-49BD-885C-1ECB5388B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F8510B9-5CC4-43F1-A7D9-E2296A2FE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A9B0-DD19-41BA-B9A1-3FB7D2038F6F}" type="datetimeFigureOut">
              <a:rPr lang="es-PE" smtClean="0"/>
              <a:t>15/03/2021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47C898-77C8-447E-A1AC-2FF2A8786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224CA44-C3B6-4B9C-ADE7-F5B56B39F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7D15D-C6D7-41BA-A593-EB05220F9CB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3325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6.svg"/><Relationship Id="rId7" Type="http://schemas.openxmlformats.org/officeDocument/2006/relationships/image" Target="../media/image23.tiff"/><Relationship Id="rId12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tiff"/><Relationship Id="rId10" Type="http://schemas.openxmlformats.org/officeDocument/2006/relationships/image" Target="../media/image26.tiff"/><Relationship Id="rId4" Type="http://schemas.openxmlformats.org/officeDocument/2006/relationships/image" Target="../media/image1.png"/><Relationship Id="rId9" Type="http://schemas.openxmlformats.org/officeDocument/2006/relationships/image" Target="../media/image25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269" y="1105917"/>
            <a:ext cx="4138167" cy="4138167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7F7F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816585" y="1921190"/>
            <a:ext cx="805514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D30135"/>
                </a:solidFill>
                <a:latin typeface="Muli Black"/>
              </a:rPr>
              <a:t>Presentación nueva coordinación  CEA-40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9F54A805-C20D-B147-8EA1-31819320CC5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AC7813-9538-D648-BAD1-344112E30D1D}"/>
              </a:ext>
            </a:extLst>
          </p:cNvPr>
          <p:cNvSpPr txBox="1"/>
          <p:nvPr/>
        </p:nvSpPr>
        <p:spPr>
          <a:xfrm>
            <a:off x="126731" y="4354545"/>
            <a:ext cx="11938537" cy="37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2" dirty="0">
                <a:solidFill>
                  <a:srgbClr val="D30135"/>
                </a:solidFill>
                <a:latin typeface="Roboto Mono Regular"/>
              </a:rPr>
              <a:t>JUNTA GENERAL CEA DEL 18 DE MARZO DEL 2021</a:t>
            </a:r>
          </a:p>
        </p:txBody>
      </p:sp>
    </p:spTree>
    <p:extLst>
      <p:ext uri="{BB962C8B-B14F-4D97-AF65-F5344CB8AC3E}">
        <p14:creationId xmlns:p14="http://schemas.microsoft.com/office/powerpoint/2010/main" val="310640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487424" y="-191702"/>
            <a:ext cx="7298987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67"/>
              </a:lnSpc>
            </a:pPr>
            <a:r>
              <a:rPr lang="en-US" sz="6000" b="1" dirty="0">
                <a:solidFill>
                  <a:srgbClr val="D30135"/>
                </a:solidFill>
                <a:latin typeface="Muli Black"/>
              </a:rPr>
              <a:t>¿</a:t>
            </a:r>
            <a:r>
              <a:rPr lang="en-US" sz="6000" b="1" dirty="0" err="1" smtClean="0">
                <a:solidFill>
                  <a:srgbClr val="D30135"/>
                </a:solidFill>
                <a:latin typeface="Muli Black"/>
              </a:rPr>
              <a:t>Quiénes</a:t>
            </a:r>
            <a:r>
              <a:rPr lang="en-US" sz="6000" b="1" dirty="0">
                <a:solidFill>
                  <a:srgbClr val="D30135"/>
                </a:solidFill>
                <a:latin typeface="Muli Black"/>
              </a:rPr>
              <a:t> </a:t>
            </a:r>
            <a:r>
              <a:rPr lang="en-US" sz="6000" b="1" dirty="0" err="1" smtClean="0">
                <a:solidFill>
                  <a:srgbClr val="D30135"/>
                </a:solidFill>
                <a:latin typeface="Muli Black"/>
              </a:rPr>
              <a:t>somos</a:t>
            </a:r>
            <a:r>
              <a:rPr lang="en-US" sz="6000" b="1" dirty="0">
                <a:solidFill>
                  <a:srgbClr val="D30135"/>
                </a:solidFill>
                <a:latin typeface="Muli Black"/>
              </a:rPr>
              <a:t>?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30812E9-D60F-AC4A-B77A-73597F3C3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47" y="1267968"/>
            <a:ext cx="5403275" cy="52711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B718524-94BC-0645-A099-827F0D2A9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404" y="2312817"/>
            <a:ext cx="4977744" cy="2773577"/>
          </a:xfrm>
          <a:prstGeom prst="rect">
            <a:avLst/>
          </a:prstGeom>
        </p:spPr>
      </p:pic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ED99E7B4-83E0-B44D-9E06-CAD05723FA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28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95090" y="264132"/>
            <a:ext cx="893370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rgbClr val="D30135"/>
                </a:solidFill>
                <a:latin typeface="Muli Black"/>
              </a:rPr>
              <a:t>Nuestro Plan Estratégico 2021 - 2022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ED99E7B4-83E0-B44D-9E06-CAD05723FA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4A96649-9F90-A540-8179-2D0BABBAB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18" y="1236150"/>
            <a:ext cx="4307411" cy="25743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FC3A3C9-ACA9-CD4B-A89C-903D40834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38" y="1214889"/>
            <a:ext cx="4530155" cy="26168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412DB11-9162-0047-B856-C00223F69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49" y="4061244"/>
            <a:ext cx="4400920" cy="25399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246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ED99E7B4-83E0-B44D-9E06-CAD05723FA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6017B78E-0CA2-E34C-8A25-610EF382C91A}"/>
              </a:ext>
            </a:extLst>
          </p:cNvPr>
          <p:cNvSpPr txBox="1">
            <a:spLocks/>
          </p:cNvSpPr>
          <p:nvPr/>
        </p:nvSpPr>
        <p:spPr>
          <a:xfrm>
            <a:off x="1092408" y="454125"/>
            <a:ext cx="8983105" cy="85085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PRIMER OBJETIVO ESTRATÉGICO: DESARROLLO PROFESIONAL Y TÉCNICO DE LOS MIEMBROS DEL CEA-40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xmlns="" id="{82F2600C-56C5-DF47-8ECF-99CFDCC8674C}"/>
              </a:ext>
            </a:extLst>
          </p:cNvPr>
          <p:cNvSpPr txBox="1"/>
          <p:nvPr/>
        </p:nvSpPr>
        <p:spPr>
          <a:xfrm>
            <a:off x="778041" y="1286490"/>
            <a:ext cx="10972799" cy="1055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Siendo un grupo -40, nuestro primer objetivo estratégico es el desarrollo profesional y técnico de nuestros más de 500 miembros. Es decir, buscamos que los -40 tengan oportunidades de impartir formación y, obviamente, de recibirla también, en materias sustantivas o de habilidades.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4207D4A-794B-F74C-A9E4-94353FA1D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18" y="2567410"/>
            <a:ext cx="2853951" cy="40995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162D08D-194B-D949-9ADB-D8602EF32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42" y="2567410"/>
            <a:ext cx="2529124" cy="4029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7DE105C-379A-3643-8F89-F68D4E559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808" y="2567409"/>
            <a:ext cx="3186988" cy="39887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9360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ED99E7B4-83E0-B44D-9E06-CAD05723FA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6017B78E-0CA2-E34C-8A25-610EF382C91A}"/>
              </a:ext>
            </a:extLst>
          </p:cNvPr>
          <p:cNvSpPr txBox="1">
            <a:spLocks/>
          </p:cNvSpPr>
          <p:nvPr/>
        </p:nvSpPr>
        <p:spPr>
          <a:xfrm>
            <a:off x="603189" y="381745"/>
            <a:ext cx="9472324" cy="8508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SEGUNDO OBJETIVO ESTRATÉGICO: NETWORKING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xmlns="" id="{82F2600C-56C5-DF47-8ECF-99CFDCC8674C}"/>
              </a:ext>
            </a:extLst>
          </p:cNvPr>
          <p:cNvSpPr txBox="1"/>
          <p:nvPr/>
        </p:nvSpPr>
        <p:spPr>
          <a:xfrm>
            <a:off x="753327" y="1039350"/>
            <a:ext cx="10972799" cy="1045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segundo objetivo estratégico es el networking profesional y personal. Haciendo de la necesidad virtud, queremos aprovechar las oportunidades que presenta la pandemia para conectar a personas que, de otro modo, tal vez no podrían conocerse.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B845D3D8-8149-8144-986C-0180676F4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765573"/>
              </p:ext>
            </p:extLst>
          </p:nvPr>
        </p:nvGraphicFramePr>
        <p:xfrm>
          <a:off x="1153935" y="2254827"/>
          <a:ext cx="10811683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811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4300297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5884575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2400" b="0" i="0" kern="1200" baseline="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2400" i="0" baseline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24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INICIATIVA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Webinar “Breaking into International Arbitration”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Cafés Digitales entre distintos Capítulos Internacionales del CEA-40</a:t>
                      </a:r>
                      <a:endParaRPr lang="es-ES_tradnl" sz="2400" i="1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i="1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Encuentros con organizaciones lusófonas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9047479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8599184-F366-0949-AF3F-EA5849CAB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769" y="2898993"/>
            <a:ext cx="3769561" cy="7553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1728BEB-E61F-8746-ACBB-FE7B10D75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725" y="3911818"/>
            <a:ext cx="1502610" cy="1292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4C1A7C2-17D6-5943-9122-5496E05C7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7130" y="5375311"/>
            <a:ext cx="1906667" cy="12711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116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5513" y="156812"/>
            <a:ext cx="1941635" cy="594626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xmlns="" id="{3820E634-2747-BA40-BB70-A75AF148D269}"/>
              </a:ext>
            </a:extLst>
          </p:cNvPr>
          <p:cNvGrpSpPr/>
          <p:nvPr/>
        </p:nvGrpSpPr>
        <p:grpSpPr>
          <a:xfrm>
            <a:off x="-893443" y="2240629"/>
            <a:ext cx="1860402" cy="1868741"/>
            <a:chOff x="-181461" y="-6688982"/>
            <a:chExt cx="6321664" cy="635000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45DEB494-A092-544B-8FB5-4F244177F90A}"/>
                </a:ext>
              </a:extLst>
            </p:cNvPr>
            <p:cNvSpPr/>
            <p:nvPr/>
          </p:nvSpPr>
          <p:spPr>
            <a:xfrm>
              <a:off x="-181461" y="-6688982"/>
              <a:ext cx="6321664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sp>
        <p:nvSpPr>
          <p:cNvPr id="12" name="Rectángulo 6">
            <a:extLst>
              <a:ext uri="{FF2B5EF4-FFF2-40B4-BE49-F238E27FC236}">
                <a16:creationId xmlns:a16="http://schemas.microsoft.com/office/drawing/2014/main" xmlns="" id="{ED99E7B4-83E0-B44D-9E06-CAD05723FA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6017B78E-0CA2-E34C-8A25-610EF382C91A}"/>
              </a:ext>
            </a:extLst>
          </p:cNvPr>
          <p:cNvSpPr txBox="1">
            <a:spLocks/>
          </p:cNvSpPr>
          <p:nvPr/>
        </p:nvSpPr>
        <p:spPr>
          <a:xfrm>
            <a:off x="948030" y="333810"/>
            <a:ext cx="8983105" cy="8508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TERCER OBJETIVO ESTRATÉGICO: CAPTACIÓN DE TALENTO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xmlns="" id="{82F2600C-56C5-DF47-8ECF-99CFDCC8674C}"/>
              </a:ext>
            </a:extLst>
          </p:cNvPr>
          <p:cNvSpPr txBox="1"/>
          <p:nvPr/>
        </p:nvSpPr>
        <p:spPr>
          <a:xfrm>
            <a:off x="753978" y="1214301"/>
            <a:ext cx="10972799" cy="17639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propósito de este objetivo estratégico es asegurarnos que el CEA-40 se sigue nutriendo de jóvenes abogados que quieren formar parte del club porque lo ven como el sitio natural al que pertenecer si tienen interés en el arbitraje.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/>
              <a:t/>
            </a:r>
            <a:br>
              <a:rPr lang="en-US" sz="2000" dirty="0"/>
            </a:br>
            <a:endParaRPr lang="es-ES_tradnl" sz="2000" spc="-2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7093900F-D65A-DE47-BE4B-C8DDA83E3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265621"/>
              </p:ext>
            </p:extLst>
          </p:nvPr>
        </p:nvGraphicFramePr>
        <p:xfrm>
          <a:off x="1063485" y="2466809"/>
          <a:ext cx="10811683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811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5480526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4704346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0" i="0" kern="1200" baseline="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2000" i="0" baseline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20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CICLO SECTORIAL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5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5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Webinar “How did the Jessup Competition Boost my Career in International Arbitration?”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000" noProof="0" dirty="0"/>
                    </a:p>
                    <a:p>
                      <a:endParaRPr lang="es-ES_tradnl" sz="2000" noProof="0" dirty="0"/>
                    </a:p>
                    <a:p>
                      <a:endParaRPr lang="es-ES_tradnl" sz="2000" noProof="0" dirty="0"/>
                    </a:p>
                    <a:p>
                      <a:endParaRPr lang="es-ES_tradnl" sz="2000" noProof="0" dirty="0"/>
                    </a:p>
                    <a:p>
                      <a:endParaRPr lang="es-ES_tradnl" sz="2000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5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5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i="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i="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i="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Evento propio en el Moot Madrid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i="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2000" i="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000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3AC5C99-9C9B-284B-A7BF-A1165532E4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823" y="5068542"/>
            <a:ext cx="2402639" cy="1472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D0F9A21-B2E0-844C-8EB4-1BCF147823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623" y="2890241"/>
            <a:ext cx="2461553" cy="20977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642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23DD1D1-5D92-4A3E-9D82-BF7E9156B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5400000">
            <a:off x="0" y="5283116"/>
            <a:ext cx="1574884" cy="1574884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xmlns="" id="{B6202D0F-F988-4828-864C-54DE6A894F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3E3080E1-5F0F-4F44-B066-47B823D59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831" y="232973"/>
            <a:ext cx="8983105" cy="850857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CUARTO OBJETIVO ESTRATÉGICO: PROMOCIÓN DEL ADR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C4C1E8CD-6F3D-434E-B99A-0BF38E3BA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19280"/>
              </p:ext>
            </p:extLst>
          </p:nvPr>
        </p:nvGraphicFramePr>
        <p:xfrm>
          <a:off x="1001479" y="2145658"/>
          <a:ext cx="1081168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811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4300297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5884575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0" i="0" kern="1200" baseline="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2000" i="0" baseline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20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WIP CICLO SECTORIAL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ADR e industria farmacéutica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ADR y </a:t>
                      </a:r>
                      <a:r>
                        <a:rPr lang="es-ES_tradnl" sz="2000" i="1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Oil &amp; Gas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i="1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ADR y Construcción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904747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25C81CB4-AEE7-144D-AB56-2E7AD0676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039072"/>
              </p:ext>
            </p:extLst>
          </p:nvPr>
        </p:nvGraphicFramePr>
        <p:xfrm>
          <a:off x="1007401" y="4511530"/>
          <a:ext cx="1081168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803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6617369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3574511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0" i="0" kern="1200" baseline="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2000" i="0" baseline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20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WIP EVENTOS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Próximo evento: “El Arte del ADR: Cualidades Psicológicas Imprescindibles”</a:t>
                      </a:r>
                    </a:p>
                    <a:p>
                      <a:endParaRPr lang="es-ES_tradnl" sz="7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ES_tradnl" sz="100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_tradnl" sz="20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ES_tradnl" sz="700" i="0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_tradnl" sz="2000" i="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Webinars/Eventos durante el </a:t>
                      </a:r>
                      <a:r>
                        <a:rPr lang="es-ES_tradnl" sz="2000" i="1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ICC Mediation Week</a:t>
                      </a:r>
                      <a:r>
                        <a:rPr lang="es-ES_tradnl" sz="2000" i="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y el </a:t>
                      </a:r>
                      <a:r>
                        <a:rPr lang="es-ES_tradnl" sz="2000" i="1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ICC Mediation Competition</a:t>
                      </a:r>
                    </a:p>
                    <a:p>
                      <a:pPr algn="just"/>
                      <a:endParaRPr lang="es-ES_tradnl" sz="700" i="1" noProof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</a:tbl>
          </a:graphicData>
        </a:graphic>
      </p:graphicFrame>
      <p:grpSp>
        <p:nvGrpSpPr>
          <p:cNvPr id="11" name="Group 4">
            <a:extLst>
              <a:ext uri="{FF2B5EF4-FFF2-40B4-BE49-F238E27FC236}">
                <a16:creationId xmlns:a16="http://schemas.microsoft.com/office/drawing/2014/main" xmlns="" id="{29DEA8BB-8D27-8F43-8CFC-4D72B424ECB7}"/>
              </a:ext>
            </a:extLst>
          </p:cNvPr>
          <p:cNvGrpSpPr/>
          <p:nvPr/>
        </p:nvGrpSpPr>
        <p:grpSpPr>
          <a:xfrm>
            <a:off x="8740359" y="6108315"/>
            <a:ext cx="3140771" cy="2945639"/>
            <a:chOff x="0" y="0"/>
            <a:chExt cx="6350000" cy="63500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A8E7B257-AB11-EA46-A927-6E12EEB6783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/>
            </a:solidFill>
          </p:spPr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22F49CC-F6B6-C844-A77C-B5BDCFB55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655" y="5649330"/>
            <a:ext cx="956041" cy="6701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22AD3ABF-3DB9-A74E-B9A6-A20C475BE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657" y="2571409"/>
            <a:ext cx="1595415" cy="5459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82B9FD3E-F1A6-9145-9E3F-5795265DF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83" y="3207015"/>
            <a:ext cx="2903165" cy="5162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CEF90E19-6DB8-8C43-8849-48E1DA969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587" y="3796411"/>
            <a:ext cx="2071332" cy="550198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xmlns="" id="{2DCBA4B4-DE68-A34E-9702-5497D02EF2B8}"/>
              </a:ext>
            </a:extLst>
          </p:cNvPr>
          <p:cNvSpPr txBox="1"/>
          <p:nvPr/>
        </p:nvSpPr>
        <p:spPr>
          <a:xfrm>
            <a:off x="426721" y="870883"/>
            <a:ext cx="11223590" cy="1404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propósito de este objetivo estratégico es promover la utilización de los mecanismos alternativos de resolución de conflictos como la negociación, la conciliación y –sobre todo– la mediación, puesto que, a diferencia de otros sistemas jurídicos, la utilización de estos mecanismos en el </a:t>
            </a:r>
            <a:r>
              <a:rPr lang="es-ES_tradnl" sz="1900" i="1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law</a:t>
            </a: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más limitado.</a:t>
            </a:r>
            <a:r>
              <a:rPr lang="en-US" sz="2000" dirty="0"/>
              <a:t/>
            </a:r>
            <a:br>
              <a:rPr lang="en-US" sz="2000" dirty="0"/>
            </a:br>
            <a:endParaRPr lang="es-ES_tradnl" sz="2000" spc="-2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211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46D9E75A-3AAA-354D-9C61-8E1F8A1C4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3522" y="208860"/>
            <a:ext cx="7961674" cy="850857"/>
          </a:xfrm>
        </p:spPr>
        <p:txBody>
          <a:bodyPr>
            <a:noAutofit/>
          </a:bodyPr>
          <a:lstStyle/>
          <a:p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QUINTO OBJETIVO ESTRATÉGICO: PROMOCIÓN DEL ARBITRAJE HISPANOPARLANTE Y LUSOPARLANTE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933137E-4C36-4347-B37E-8DFBC4DB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6" y="1155969"/>
            <a:ext cx="4434391" cy="554996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4">
            <a:extLst>
              <a:ext uri="{FF2B5EF4-FFF2-40B4-BE49-F238E27FC236}">
                <a16:creationId xmlns:a16="http://schemas.microsoft.com/office/drawing/2014/main" xmlns="" id="{E804401E-2D0D-A140-BCC8-F440E045C510}"/>
              </a:ext>
            </a:extLst>
          </p:cNvPr>
          <p:cNvGrpSpPr/>
          <p:nvPr/>
        </p:nvGrpSpPr>
        <p:grpSpPr>
          <a:xfrm>
            <a:off x="9536564" y="-3669212"/>
            <a:ext cx="7770931" cy="7770931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CEEF27B5-5966-1347-AF4D-C33896C0729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7F7F7"/>
            </a:solidFill>
          </p:spPr>
        </p:sp>
      </p:grpSp>
      <p:pic>
        <p:nvPicPr>
          <p:cNvPr id="11" name="Picture 13">
            <a:extLst>
              <a:ext uri="{FF2B5EF4-FFF2-40B4-BE49-F238E27FC236}">
                <a16:creationId xmlns:a16="http://schemas.microsoft.com/office/drawing/2014/main" xmlns="" id="{7D3ECD53-3F47-4040-AD4E-4BE19B352F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12" name="Freeform 8">
            <a:extLst>
              <a:ext uri="{FF2B5EF4-FFF2-40B4-BE49-F238E27FC236}">
                <a16:creationId xmlns:a16="http://schemas.microsoft.com/office/drawing/2014/main" xmlns="" id="{166EDE64-3533-7848-95E1-C7EE9D3E0491}"/>
              </a:ext>
            </a:extLst>
          </p:cNvPr>
          <p:cNvSpPr/>
          <p:nvPr/>
        </p:nvSpPr>
        <p:spPr>
          <a:xfrm>
            <a:off x="-930201" y="2494628"/>
            <a:ext cx="1860402" cy="1868741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30135"/>
          </a:solidFill>
        </p:spPr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xmlns="" id="{DB04524B-D44B-7140-AD6B-D6FF01333616}"/>
              </a:ext>
            </a:extLst>
          </p:cNvPr>
          <p:cNvSpPr txBox="1"/>
          <p:nvPr/>
        </p:nvSpPr>
        <p:spPr>
          <a:xfrm>
            <a:off x="6125881" y="2028653"/>
            <a:ext cx="4358221" cy="1055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000000"/>
                </a:solidFill>
                <a:latin typeface="Roboto Mono Regular"/>
              </a:rPr>
              <a:t>Concurso de Artículos sobre Arbitraje dirigido a personas menores de 40 años y que busca, adicionalmente:</a:t>
            </a: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xmlns="" id="{42520BB9-4629-B34C-A0DF-3A26CBA7BC47}"/>
              </a:ext>
            </a:extLst>
          </p:cNvPr>
          <p:cNvSpPr/>
          <p:nvPr/>
        </p:nvSpPr>
        <p:spPr>
          <a:xfrm>
            <a:off x="6115787" y="3386918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xmlns="" id="{770E16C3-6660-4243-89E4-0ADF6280EEE0}"/>
              </a:ext>
            </a:extLst>
          </p:cNvPr>
          <p:cNvSpPr txBox="1"/>
          <p:nvPr/>
        </p:nvSpPr>
        <p:spPr>
          <a:xfrm>
            <a:off x="6096000" y="3425253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01</a:t>
            </a: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xmlns="" id="{8F5A332B-41C6-D14F-A74E-A9E14003CC51}"/>
              </a:ext>
            </a:extLst>
          </p:cNvPr>
          <p:cNvSpPr/>
          <p:nvPr/>
        </p:nvSpPr>
        <p:spPr>
          <a:xfrm>
            <a:off x="6120063" y="4228671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xmlns="" id="{7E481723-C1F3-3C4F-A313-59285295A835}"/>
              </a:ext>
            </a:extLst>
          </p:cNvPr>
          <p:cNvSpPr/>
          <p:nvPr/>
        </p:nvSpPr>
        <p:spPr>
          <a:xfrm>
            <a:off x="6125881" y="5069408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4C62A92D-E684-2048-BB4A-030A625293F1}"/>
              </a:ext>
            </a:extLst>
          </p:cNvPr>
          <p:cNvSpPr/>
          <p:nvPr/>
        </p:nvSpPr>
        <p:spPr>
          <a:xfrm>
            <a:off x="6130132" y="5958271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xmlns="" id="{94E92F63-2C9E-9846-840B-679197FE2511}"/>
              </a:ext>
            </a:extLst>
          </p:cNvPr>
          <p:cNvSpPr txBox="1"/>
          <p:nvPr/>
        </p:nvSpPr>
        <p:spPr>
          <a:xfrm>
            <a:off x="6105893" y="4251664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02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xmlns="" id="{DE4E9D17-9806-AE4C-86C2-0DFCFA8C33CE}"/>
              </a:ext>
            </a:extLst>
          </p:cNvPr>
          <p:cNvSpPr txBox="1"/>
          <p:nvPr/>
        </p:nvSpPr>
        <p:spPr>
          <a:xfrm>
            <a:off x="6127954" y="5069408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03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xmlns="" id="{7A6A3913-D2F4-E345-A59E-944086D4E424}"/>
              </a:ext>
            </a:extLst>
          </p:cNvPr>
          <p:cNvSpPr txBox="1"/>
          <p:nvPr/>
        </p:nvSpPr>
        <p:spPr>
          <a:xfrm>
            <a:off x="6130132" y="5963525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04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xmlns="" id="{14813E87-8CC8-D642-A210-334428DD0C54}"/>
              </a:ext>
            </a:extLst>
          </p:cNvPr>
          <p:cNvSpPr txBox="1"/>
          <p:nvPr/>
        </p:nvSpPr>
        <p:spPr>
          <a:xfrm>
            <a:off x="6979975" y="3522047"/>
            <a:ext cx="319979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Dar visibilidad al CEA-40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xmlns="" id="{0DFCC2F1-7898-284C-855F-08477779BF29}"/>
              </a:ext>
            </a:extLst>
          </p:cNvPr>
          <p:cNvSpPr txBox="1"/>
          <p:nvPr/>
        </p:nvSpPr>
        <p:spPr>
          <a:xfrm>
            <a:off x="7031950" y="4391051"/>
            <a:ext cx="319979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Atraer a nuevos socios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xmlns="" id="{A56AEF64-0282-AE42-9FD1-4D157FC696ED}"/>
              </a:ext>
            </a:extLst>
          </p:cNvPr>
          <p:cNvSpPr txBox="1"/>
          <p:nvPr/>
        </p:nvSpPr>
        <p:spPr>
          <a:xfrm>
            <a:off x="7048202" y="5108501"/>
            <a:ext cx="4924351" cy="69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Incentivar la investigación en arbitraje y generar debate en temas de interés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xmlns="" id="{EB67BB56-1EBA-A94A-9E0C-207C3A130748}"/>
              </a:ext>
            </a:extLst>
          </p:cNvPr>
          <p:cNvSpPr txBox="1"/>
          <p:nvPr/>
        </p:nvSpPr>
        <p:spPr>
          <a:xfrm>
            <a:off x="7031950" y="6145642"/>
            <a:ext cx="452019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Dar visibilidad a los ganadores</a:t>
            </a:r>
          </a:p>
        </p:txBody>
      </p:sp>
    </p:spTree>
    <p:extLst>
      <p:ext uri="{BB962C8B-B14F-4D97-AF65-F5344CB8AC3E}">
        <p14:creationId xmlns:p14="http://schemas.microsoft.com/office/powerpoint/2010/main" val="24553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46D9E75A-3AAA-354D-9C61-8E1F8A1C4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3522" y="208860"/>
            <a:ext cx="7961674" cy="850857"/>
          </a:xfrm>
        </p:spPr>
        <p:txBody>
          <a:bodyPr>
            <a:noAutofit/>
          </a:bodyPr>
          <a:lstStyle/>
          <a:p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QUINTO OBJETIVO ESTRATÉGICO: PROMOCIÓN DEL ARBITRAJE HISPANOPARLANTE Y LUSOPARLANTE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xmlns="" id="{E804401E-2D0D-A140-BCC8-F440E045C510}"/>
              </a:ext>
            </a:extLst>
          </p:cNvPr>
          <p:cNvGrpSpPr/>
          <p:nvPr/>
        </p:nvGrpSpPr>
        <p:grpSpPr>
          <a:xfrm>
            <a:off x="9536564" y="-3669212"/>
            <a:ext cx="7770931" cy="7770931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CEEF27B5-5966-1347-AF4D-C33896C0729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7F7F7"/>
            </a:solidFill>
          </p:spPr>
        </p:sp>
      </p:grpSp>
      <p:pic>
        <p:nvPicPr>
          <p:cNvPr id="11" name="Picture 13">
            <a:extLst>
              <a:ext uri="{FF2B5EF4-FFF2-40B4-BE49-F238E27FC236}">
                <a16:creationId xmlns:a16="http://schemas.microsoft.com/office/drawing/2014/main" xmlns="" id="{7D3ECD53-3F47-4040-AD4E-4BE19B35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12" name="Freeform 8">
            <a:extLst>
              <a:ext uri="{FF2B5EF4-FFF2-40B4-BE49-F238E27FC236}">
                <a16:creationId xmlns:a16="http://schemas.microsoft.com/office/drawing/2014/main" xmlns="" id="{166EDE64-3533-7848-95E1-C7EE9D3E0491}"/>
              </a:ext>
            </a:extLst>
          </p:cNvPr>
          <p:cNvSpPr/>
          <p:nvPr/>
        </p:nvSpPr>
        <p:spPr>
          <a:xfrm>
            <a:off x="-930201" y="2494628"/>
            <a:ext cx="1860402" cy="1868741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30135"/>
          </a:solidFill>
        </p:spPr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xmlns="" id="{DB04524B-D44B-7140-AD6B-D6FF01333616}"/>
              </a:ext>
            </a:extLst>
          </p:cNvPr>
          <p:cNvSpPr txBox="1"/>
          <p:nvPr/>
        </p:nvSpPr>
        <p:spPr>
          <a:xfrm>
            <a:off x="6125881" y="1451138"/>
            <a:ext cx="4358221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000000"/>
                </a:solidFill>
                <a:latin typeface="Roboto Mono Regular"/>
              </a:rPr>
              <a:t>ARBI-TED-TALKS:</a:t>
            </a: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xmlns="" id="{42520BB9-4629-B34C-A0DF-3A26CBA7BC47}"/>
              </a:ext>
            </a:extLst>
          </p:cNvPr>
          <p:cNvSpPr/>
          <p:nvPr/>
        </p:nvSpPr>
        <p:spPr>
          <a:xfrm>
            <a:off x="6115787" y="2039386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xmlns="" id="{770E16C3-6660-4243-89E4-0ADF6280EEE0}"/>
              </a:ext>
            </a:extLst>
          </p:cNvPr>
          <p:cNvSpPr txBox="1"/>
          <p:nvPr/>
        </p:nvSpPr>
        <p:spPr>
          <a:xfrm>
            <a:off x="6096000" y="2077722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01</a:t>
            </a: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xmlns="" id="{8F5A332B-41C6-D14F-A74E-A9E14003CC51}"/>
              </a:ext>
            </a:extLst>
          </p:cNvPr>
          <p:cNvSpPr/>
          <p:nvPr/>
        </p:nvSpPr>
        <p:spPr>
          <a:xfrm>
            <a:off x="6120063" y="3097704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xmlns="" id="{7E481723-C1F3-3C4F-A313-59285295A835}"/>
              </a:ext>
            </a:extLst>
          </p:cNvPr>
          <p:cNvSpPr/>
          <p:nvPr/>
        </p:nvSpPr>
        <p:spPr>
          <a:xfrm>
            <a:off x="6125881" y="4275324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4C62A92D-E684-2048-BB4A-030A625293F1}"/>
              </a:ext>
            </a:extLst>
          </p:cNvPr>
          <p:cNvSpPr/>
          <p:nvPr/>
        </p:nvSpPr>
        <p:spPr>
          <a:xfrm>
            <a:off x="6141495" y="5358033"/>
            <a:ext cx="682191" cy="71175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xmlns="" id="{94E92F63-2C9E-9846-840B-679197FE2511}"/>
              </a:ext>
            </a:extLst>
          </p:cNvPr>
          <p:cNvSpPr txBox="1"/>
          <p:nvPr/>
        </p:nvSpPr>
        <p:spPr>
          <a:xfrm>
            <a:off x="6105893" y="3120700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02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xmlns="" id="{DE4E9D17-9806-AE4C-86C2-0DFCFA8C33CE}"/>
              </a:ext>
            </a:extLst>
          </p:cNvPr>
          <p:cNvSpPr txBox="1"/>
          <p:nvPr/>
        </p:nvSpPr>
        <p:spPr>
          <a:xfrm>
            <a:off x="6127954" y="4299388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03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xmlns="" id="{7A6A3913-D2F4-E345-A59E-944086D4E424}"/>
              </a:ext>
            </a:extLst>
          </p:cNvPr>
          <p:cNvSpPr txBox="1"/>
          <p:nvPr/>
        </p:nvSpPr>
        <p:spPr>
          <a:xfrm>
            <a:off x="6142832" y="5386010"/>
            <a:ext cx="701978" cy="53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4"/>
              </a:lnSpc>
            </a:pPr>
            <a:r>
              <a:rPr lang="en-US" sz="2800" dirty="0">
                <a:solidFill>
                  <a:srgbClr val="FFFFFF"/>
                </a:solidFill>
                <a:latin typeface="Muli Bold"/>
              </a:rPr>
              <a:t>04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xmlns="" id="{14813E87-8CC8-D642-A210-334428DD0C54}"/>
              </a:ext>
            </a:extLst>
          </p:cNvPr>
          <p:cNvSpPr txBox="1"/>
          <p:nvPr/>
        </p:nvSpPr>
        <p:spPr>
          <a:xfrm>
            <a:off x="7045988" y="2144111"/>
            <a:ext cx="3496278" cy="69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Charlas en formato TED brindadas por especialistas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xmlns="" id="{0DFCC2F1-7898-284C-855F-08477779BF29}"/>
              </a:ext>
            </a:extLst>
          </p:cNvPr>
          <p:cNvSpPr txBox="1"/>
          <p:nvPr/>
        </p:nvSpPr>
        <p:spPr>
          <a:xfrm>
            <a:off x="7030477" y="3279356"/>
            <a:ext cx="4237887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De aproximadamente 10’ de duración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xmlns="" id="{A56AEF64-0282-AE42-9FD1-4D157FC696ED}"/>
              </a:ext>
            </a:extLst>
          </p:cNvPr>
          <p:cNvSpPr txBox="1"/>
          <p:nvPr/>
        </p:nvSpPr>
        <p:spPr>
          <a:xfrm>
            <a:off x="7048202" y="4025661"/>
            <a:ext cx="4924351" cy="1055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Se busca que las ponencias sean divertidas, </a:t>
            </a:r>
            <a:r>
              <a:rPr lang="es-ES_tradnl" sz="2000" i="1" spc="-20" dirty="0">
                <a:solidFill>
                  <a:srgbClr val="D30135"/>
                </a:solidFill>
                <a:latin typeface="Roboto Mono Regular"/>
              </a:rPr>
              <a:t>engaging</a:t>
            </a: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, inspiracionales, experienciales, y llenas de historias y anécdotas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xmlns="" id="{EB67BB56-1EBA-A94A-9E0C-207C3A130748}"/>
              </a:ext>
            </a:extLst>
          </p:cNvPr>
          <p:cNvSpPr txBox="1"/>
          <p:nvPr/>
        </p:nvSpPr>
        <p:spPr>
          <a:xfrm>
            <a:off x="7010856" y="5288057"/>
            <a:ext cx="4961697" cy="1055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Se difundirán y además serán colgados en la página web del CEA para que sean de acceso libre a todos los socios.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67B98DD-98CE-984D-93E5-A6A32C1D2B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24" y="2174153"/>
            <a:ext cx="4781889" cy="26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5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23DD1D1-5D92-4A3E-9D82-BF7E9156B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5400000">
            <a:off x="0" y="5283116"/>
            <a:ext cx="1574884" cy="1574884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xmlns="" id="{B6202D0F-F988-4828-864C-54DE6A894F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CDAEBB63-7DD5-DA4F-86CB-A8DBE2899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4378" y="328689"/>
            <a:ext cx="10441228" cy="850857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SEXTO OBJETIVO ESTRATÉGICO: AUMENTAR LA VISIBILIDAD, TRANSPARENCIA Y RELEVANCIA DEL CEA-40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0CF48CE-E16D-CA4E-B4A7-785D0A5A9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301119"/>
              </p:ext>
            </p:extLst>
          </p:nvPr>
        </p:nvGraphicFramePr>
        <p:xfrm>
          <a:off x="1088681" y="1951763"/>
          <a:ext cx="10811683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068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4434040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5884575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900" b="0" i="0" kern="1200" baseline="0" noProof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1900" i="0" baseline="0" noProof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9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REDES SOCIALES / NETWORKING / PÁGINA WEB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Contar con un LinkedIn (CEA-40) más activo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Contar con una web más funcional (con acceso sencillo a los datos de los socios).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Contacto con </a:t>
                      </a:r>
                      <a:r>
                        <a:rPr lang="es-ES_tradnl" sz="1900" i="1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arbitration centers</a:t>
                      </a:r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y</a:t>
                      </a:r>
                      <a:r>
                        <a:rPr lang="es-ES_tradnl" sz="1900" i="1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arbitration societies</a:t>
                      </a:r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en Estados Unidos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904747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038A00-D215-4241-9D1B-DE3F67E6D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2813" y="2414925"/>
            <a:ext cx="1949069" cy="475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95FDAE-E7BB-4A43-879E-B4C8B90F84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13" y="3209097"/>
            <a:ext cx="5479047" cy="486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90137DE-492B-464A-90B7-4B29DC734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3577" y="4104567"/>
            <a:ext cx="1199146" cy="4556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AAC4BFC-9F99-B24A-99DF-3272D708C8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6501" y="4104567"/>
            <a:ext cx="2321694" cy="4167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4E8BE63-D035-AA48-9A10-CDDC994C7B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0610" y="4140712"/>
            <a:ext cx="1907339" cy="385794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EA21DB13-058D-D547-B70C-13297F32F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640030"/>
              </p:ext>
            </p:extLst>
          </p:nvPr>
        </p:nvGraphicFramePr>
        <p:xfrm>
          <a:off x="1027721" y="4856047"/>
          <a:ext cx="10811683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068">
                  <a:extLst>
                    <a:ext uri="{9D8B030D-6E8A-4147-A177-3AD203B41FA5}">
                      <a16:colId xmlns:a16="http://schemas.microsoft.com/office/drawing/2014/main" xmlns="" val="1936607525"/>
                    </a:ext>
                  </a:extLst>
                </a:gridCol>
                <a:gridCol w="4434040">
                  <a:extLst>
                    <a:ext uri="{9D8B030D-6E8A-4147-A177-3AD203B41FA5}">
                      <a16:colId xmlns:a16="http://schemas.microsoft.com/office/drawing/2014/main" xmlns="" val="2070211961"/>
                    </a:ext>
                  </a:extLst>
                </a:gridCol>
                <a:gridCol w="5884575">
                  <a:extLst>
                    <a:ext uri="{9D8B030D-6E8A-4147-A177-3AD203B41FA5}">
                      <a16:colId xmlns:a16="http://schemas.microsoft.com/office/drawing/2014/main" xmlns="" val="35108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0" i="0" kern="1200" baseline="0" noProof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Nº</a:t>
                      </a:r>
                      <a:endParaRPr lang="es-ES_tradnl" sz="2000" i="0" baseline="0" noProof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2000" baseline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BUSINESS DEVELOPMENT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23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Explorar la viabilidad de proponer la figura de “socio estudiante”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80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noProof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Ofrecer a los equipos de los moots una membresía en el CEA de 1 o 2 años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157824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CE324487-60E0-624E-B10A-1C4F2F9AB3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1505" y="5339290"/>
            <a:ext cx="787937" cy="49949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D598D23-62D3-6B40-8336-9E81734372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29" y="6096052"/>
            <a:ext cx="2008888" cy="3288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0C1DD863-2330-B04C-858C-A3D1FC4B7F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084" y="6016301"/>
            <a:ext cx="2567071" cy="495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xmlns="" id="{0A17E7EF-016E-E444-8812-8CEAB20BDFF7}"/>
              </a:ext>
            </a:extLst>
          </p:cNvPr>
          <p:cNvSpPr txBox="1"/>
          <p:nvPr/>
        </p:nvSpPr>
        <p:spPr>
          <a:xfrm>
            <a:off x="393563" y="1093220"/>
            <a:ext cx="11223590" cy="1404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propósito de este objetivo estratégico es aumentar la visibilidad, transparencia del CEA a través de un uso más activo de las redes sociales, iniciativas de </a:t>
            </a:r>
            <a:r>
              <a:rPr lang="es-ES_tradnl" sz="1900" i="1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development</a:t>
            </a: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900" spc="-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más </a:t>
            </a:r>
            <a:r>
              <a:rPr lang="es-ES_tradnl" sz="1900" i="1" spc="-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</a:t>
            </a: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1900" spc="-2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/>
              <a:t/>
            </a:r>
            <a:br>
              <a:rPr lang="en-US" sz="2000" dirty="0"/>
            </a:br>
            <a:endParaRPr lang="es-ES_tradnl" sz="2000" spc="-2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xmlns="" id="{B6202D0F-F988-4828-864C-54DE6A89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xmlns="" id="{5606FD9E-3A2B-EC43-8414-FB79280FD7BB}"/>
              </a:ext>
            </a:extLst>
          </p:cNvPr>
          <p:cNvGrpSpPr/>
          <p:nvPr/>
        </p:nvGrpSpPr>
        <p:grpSpPr>
          <a:xfrm>
            <a:off x="-4898911" y="760223"/>
            <a:ext cx="8766553" cy="8766553"/>
            <a:chOff x="0" y="0"/>
            <a:chExt cx="6350000" cy="6350000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xmlns="" id="{EEFFB44B-1C4D-4D4D-9174-11E918D8B958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30135">
                <a:alpha val="34901"/>
              </a:srgbClr>
            </a:solidFill>
          </p:spPr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xmlns="" id="{7BAADFAE-3F51-C449-8B39-A5F2BFADA929}"/>
              </a:ext>
            </a:extLst>
          </p:cNvPr>
          <p:cNvSpPr txBox="1"/>
          <p:nvPr/>
        </p:nvSpPr>
        <p:spPr>
          <a:xfrm>
            <a:off x="496605" y="3717062"/>
            <a:ext cx="6824167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5400" dirty="0">
                <a:solidFill>
                  <a:srgbClr val="D30135"/>
                </a:solidFill>
                <a:latin typeface="Muli Bold"/>
              </a:rPr>
              <a:t>LÍNEAS</a:t>
            </a:r>
          </a:p>
          <a:p>
            <a:pPr>
              <a:lnSpc>
                <a:spcPts val="7149"/>
              </a:lnSpc>
            </a:pPr>
            <a:r>
              <a:rPr lang="en-US" sz="5400" dirty="0">
                <a:solidFill>
                  <a:srgbClr val="D30135"/>
                </a:solidFill>
                <a:latin typeface="Muli Bold"/>
              </a:rPr>
              <a:t>DIRECTRICES</a:t>
            </a: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xmlns="" id="{DB806D84-2DAC-6E42-8236-A21249D4B11E}"/>
              </a:ext>
            </a:extLst>
          </p:cNvPr>
          <p:cNvGrpSpPr/>
          <p:nvPr/>
        </p:nvGrpSpPr>
        <p:grpSpPr>
          <a:xfrm>
            <a:off x="5003803" y="979514"/>
            <a:ext cx="1068134" cy="1068134"/>
            <a:chOff x="0" y="0"/>
            <a:chExt cx="1424179" cy="1424179"/>
          </a:xfrm>
        </p:grpSpPr>
        <p:grpSp>
          <p:nvGrpSpPr>
            <p:cNvPr id="16" name="Group 7">
              <a:extLst>
                <a:ext uri="{FF2B5EF4-FFF2-40B4-BE49-F238E27FC236}">
                  <a16:creationId xmlns:a16="http://schemas.microsoft.com/office/drawing/2014/main" xmlns="" id="{5B8B386F-9AD1-684D-9C66-BA82FEE7F70E}"/>
                </a:ext>
              </a:extLst>
            </p:cNvPr>
            <p:cNvGrpSpPr/>
            <p:nvPr/>
          </p:nvGrpSpPr>
          <p:grpSpPr>
            <a:xfrm>
              <a:off x="0" y="0"/>
              <a:ext cx="1424179" cy="1424179"/>
              <a:chOff x="0" y="0"/>
              <a:chExt cx="6350000" cy="63500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xmlns="" id="{54861E84-056A-594E-A17A-4F6A85E6311F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6EA87DE4-7887-AB4B-852F-309E621EC69C}"/>
                </a:ext>
              </a:extLst>
            </p:cNvPr>
            <p:cNvSpPr txBox="1"/>
            <p:nvPr/>
          </p:nvSpPr>
          <p:spPr>
            <a:xfrm>
              <a:off x="217775" y="326921"/>
              <a:ext cx="988628" cy="808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4"/>
                </a:lnSpc>
              </a:pPr>
              <a:r>
                <a:rPr lang="en-US" sz="4195" dirty="0">
                  <a:solidFill>
                    <a:srgbClr val="FFFFFF"/>
                  </a:solidFill>
                  <a:latin typeface="Muli Bold"/>
                </a:rPr>
                <a:t>01</a:t>
              </a:r>
            </a:p>
          </p:txBody>
        </p:sp>
      </p:grp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9C0B96D6-6E24-5D43-A640-78F8C9C2BDAA}"/>
              </a:ext>
            </a:extLst>
          </p:cNvPr>
          <p:cNvSpPr txBox="1"/>
          <p:nvPr/>
        </p:nvSpPr>
        <p:spPr>
          <a:xfrm>
            <a:off x="6308566" y="1224705"/>
            <a:ext cx="5469877" cy="69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LA TRANSPARENCIA, LA CERCANÍA Y LA RENDICIÓN DE CUENTAS</a:t>
            </a:r>
          </a:p>
        </p:txBody>
      </p:sp>
      <p:grpSp>
        <p:nvGrpSpPr>
          <p:cNvPr id="21" name="Group 6">
            <a:extLst>
              <a:ext uri="{FF2B5EF4-FFF2-40B4-BE49-F238E27FC236}">
                <a16:creationId xmlns:a16="http://schemas.microsoft.com/office/drawing/2014/main" xmlns="" id="{7BBF95DF-AC90-4840-90D6-79320800C58D}"/>
              </a:ext>
            </a:extLst>
          </p:cNvPr>
          <p:cNvGrpSpPr/>
          <p:nvPr/>
        </p:nvGrpSpPr>
        <p:grpSpPr>
          <a:xfrm>
            <a:off x="5030249" y="2377896"/>
            <a:ext cx="1068134" cy="1068134"/>
            <a:chOff x="0" y="0"/>
            <a:chExt cx="1424179" cy="1424179"/>
          </a:xfrm>
        </p:grpSpPr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xmlns="" id="{0FA952DE-E378-184B-A304-3E8D522F7BF3}"/>
                </a:ext>
              </a:extLst>
            </p:cNvPr>
            <p:cNvGrpSpPr/>
            <p:nvPr/>
          </p:nvGrpSpPr>
          <p:grpSpPr>
            <a:xfrm>
              <a:off x="0" y="0"/>
              <a:ext cx="1424179" cy="1424179"/>
              <a:chOff x="0" y="0"/>
              <a:chExt cx="6350000" cy="6350000"/>
            </a:xfrm>
          </p:grpSpPr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xmlns="" id="{EC030D80-F442-9847-B703-FFBAE953FE81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xmlns="" id="{9F993745-CC79-1C49-8976-679D79DB7F26}"/>
                </a:ext>
              </a:extLst>
            </p:cNvPr>
            <p:cNvSpPr txBox="1"/>
            <p:nvPr/>
          </p:nvSpPr>
          <p:spPr>
            <a:xfrm>
              <a:off x="217775" y="326921"/>
              <a:ext cx="988628" cy="808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4"/>
                </a:lnSpc>
              </a:pPr>
              <a:r>
                <a:rPr lang="en-US" sz="4195" dirty="0">
                  <a:solidFill>
                    <a:srgbClr val="FFFFFF"/>
                  </a:solidFill>
                  <a:latin typeface="Muli Bold"/>
                </a:rPr>
                <a:t>02</a:t>
              </a:r>
            </a:p>
          </p:txBody>
        </p:sp>
      </p:grpSp>
      <p:sp>
        <p:nvSpPr>
          <p:cNvPr id="25" name="TextBox 5">
            <a:extLst>
              <a:ext uri="{FF2B5EF4-FFF2-40B4-BE49-F238E27FC236}">
                <a16:creationId xmlns:a16="http://schemas.microsoft.com/office/drawing/2014/main" xmlns="" id="{53C3E3F6-BAF9-2B45-B50C-453804F592C6}"/>
              </a:ext>
            </a:extLst>
          </p:cNvPr>
          <p:cNvSpPr txBox="1"/>
          <p:nvPr/>
        </p:nvSpPr>
        <p:spPr>
          <a:xfrm>
            <a:off x="6308566" y="2557874"/>
            <a:ext cx="5761514" cy="1045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FOMENTAR LA DIVERSIDAD DE GÉNERO, GEOGRÁFICA, CULTURAL Y PROFESIONAL EN LOS EVENTOS DEL CEA-40</a:t>
            </a:r>
          </a:p>
        </p:txBody>
      </p:sp>
      <p:grpSp>
        <p:nvGrpSpPr>
          <p:cNvPr id="26" name="Group 6">
            <a:extLst>
              <a:ext uri="{FF2B5EF4-FFF2-40B4-BE49-F238E27FC236}">
                <a16:creationId xmlns:a16="http://schemas.microsoft.com/office/drawing/2014/main" xmlns="" id="{87433462-FEDF-BE48-8A38-5B74463D5DE5}"/>
              </a:ext>
            </a:extLst>
          </p:cNvPr>
          <p:cNvGrpSpPr/>
          <p:nvPr/>
        </p:nvGrpSpPr>
        <p:grpSpPr>
          <a:xfrm>
            <a:off x="5043433" y="3763449"/>
            <a:ext cx="1068134" cy="1068134"/>
            <a:chOff x="0" y="0"/>
            <a:chExt cx="1424179" cy="1424179"/>
          </a:xfrm>
        </p:grpSpPr>
        <p:grpSp>
          <p:nvGrpSpPr>
            <p:cNvPr id="27" name="Group 7">
              <a:extLst>
                <a:ext uri="{FF2B5EF4-FFF2-40B4-BE49-F238E27FC236}">
                  <a16:creationId xmlns:a16="http://schemas.microsoft.com/office/drawing/2014/main" xmlns="" id="{CFE9D59E-23D7-F24C-A79A-BED5AFB16CDE}"/>
                </a:ext>
              </a:extLst>
            </p:cNvPr>
            <p:cNvGrpSpPr/>
            <p:nvPr/>
          </p:nvGrpSpPr>
          <p:grpSpPr>
            <a:xfrm>
              <a:off x="0" y="0"/>
              <a:ext cx="1424179" cy="1424179"/>
              <a:chOff x="0" y="0"/>
              <a:chExt cx="6350000" cy="6350000"/>
            </a:xfrm>
          </p:grpSpPr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xmlns="" id="{F164489F-7BAC-1B4E-83DE-C5A1921B93E9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id="28" name="TextBox 9">
              <a:extLst>
                <a:ext uri="{FF2B5EF4-FFF2-40B4-BE49-F238E27FC236}">
                  <a16:creationId xmlns:a16="http://schemas.microsoft.com/office/drawing/2014/main" xmlns="" id="{8F459789-0577-2340-91A9-EABB03C10468}"/>
                </a:ext>
              </a:extLst>
            </p:cNvPr>
            <p:cNvSpPr txBox="1"/>
            <p:nvPr/>
          </p:nvSpPr>
          <p:spPr>
            <a:xfrm>
              <a:off x="217775" y="326921"/>
              <a:ext cx="988628" cy="808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4"/>
                </a:lnSpc>
              </a:pPr>
              <a:r>
                <a:rPr lang="en-US" sz="4195" dirty="0">
                  <a:solidFill>
                    <a:srgbClr val="FFFFFF"/>
                  </a:solidFill>
                  <a:latin typeface="Muli Bold"/>
                </a:rPr>
                <a:t>03</a:t>
              </a:r>
            </a:p>
          </p:txBody>
        </p:sp>
      </p:grpSp>
      <p:sp>
        <p:nvSpPr>
          <p:cNvPr id="30" name="TextBox 5">
            <a:extLst>
              <a:ext uri="{FF2B5EF4-FFF2-40B4-BE49-F238E27FC236}">
                <a16:creationId xmlns:a16="http://schemas.microsoft.com/office/drawing/2014/main" xmlns="" id="{793A480F-F82A-D944-915A-4143C251D5FD}"/>
              </a:ext>
            </a:extLst>
          </p:cNvPr>
          <p:cNvSpPr txBox="1"/>
          <p:nvPr/>
        </p:nvSpPr>
        <p:spPr>
          <a:xfrm>
            <a:off x="6372601" y="4016172"/>
            <a:ext cx="5469877" cy="69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DAR VISIBILIDAD A LOS MIEMBROS DEL CEA-40</a:t>
            </a:r>
          </a:p>
        </p:txBody>
      </p:sp>
      <p:grpSp>
        <p:nvGrpSpPr>
          <p:cNvPr id="31" name="Group 6">
            <a:extLst>
              <a:ext uri="{FF2B5EF4-FFF2-40B4-BE49-F238E27FC236}">
                <a16:creationId xmlns:a16="http://schemas.microsoft.com/office/drawing/2014/main" xmlns="" id="{7A7E2502-7402-5A4C-927A-83470E5CFDCE}"/>
              </a:ext>
            </a:extLst>
          </p:cNvPr>
          <p:cNvGrpSpPr/>
          <p:nvPr/>
        </p:nvGrpSpPr>
        <p:grpSpPr>
          <a:xfrm>
            <a:off x="5080758" y="5168723"/>
            <a:ext cx="1068134" cy="1068134"/>
            <a:chOff x="0" y="0"/>
            <a:chExt cx="1424179" cy="1424179"/>
          </a:xfrm>
        </p:grpSpPr>
        <p:grpSp>
          <p:nvGrpSpPr>
            <p:cNvPr id="32" name="Group 7">
              <a:extLst>
                <a:ext uri="{FF2B5EF4-FFF2-40B4-BE49-F238E27FC236}">
                  <a16:creationId xmlns:a16="http://schemas.microsoft.com/office/drawing/2014/main" xmlns="" id="{2BB31275-3609-8242-894D-52C00CB97B15}"/>
                </a:ext>
              </a:extLst>
            </p:cNvPr>
            <p:cNvGrpSpPr/>
            <p:nvPr/>
          </p:nvGrpSpPr>
          <p:grpSpPr>
            <a:xfrm>
              <a:off x="0" y="0"/>
              <a:ext cx="1424179" cy="1424179"/>
              <a:chOff x="0" y="0"/>
              <a:chExt cx="6350000" cy="6350000"/>
            </a:xfrm>
          </p:grpSpPr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xmlns="" id="{93D4972A-F685-0641-88FB-5481601DD2BE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id="33" name="TextBox 9">
              <a:extLst>
                <a:ext uri="{FF2B5EF4-FFF2-40B4-BE49-F238E27FC236}">
                  <a16:creationId xmlns:a16="http://schemas.microsoft.com/office/drawing/2014/main" xmlns="" id="{D03EB25F-6A9F-2746-8879-76C2EB7BF1B1}"/>
                </a:ext>
              </a:extLst>
            </p:cNvPr>
            <p:cNvSpPr txBox="1"/>
            <p:nvPr/>
          </p:nvSpPr>
          <p:spPr>
            <a:xfrm>
              <a:off x="217775" y="326921"/>
              <a:ext cx="988628" cy="808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4"/>
                </a:lnSpc>
              </a:pPr>
              <a:r>
                <a:rPr lang="en-US" sz="4195" dirty="0">
                  <a:solidFill>
                    <a:srgbClr val="FFFFFF"/>
                  </a:solidFill>
                  <a:latin typeface="Muli Bold"/>
                </a:rPr>
                <a:t>04</a:t>
              </a:r>
            </a:p>
          </p:txBody>
        </p:sp>
      </p:grpSp>
      <p:sp>
        <p:nvSpPr>
          <p:cNvPr id="35" name="TextBox 5">
            <a:extLst>
              <a:ext uri="{FF2B5EF4-FFF2-40B4-BE49-F238E27FC236}">
                <a16:creationId xmlns:a16="http://schemas.microsoft.com/office/drawing/2014/main" xmlns="" id="{5F5A9B31-2757-3D47-96C4-6F05405D7AD7}"/>
              </a:ext>
            </a:extLst>
          </p:cNvPr>
          <p:cNvSpPr txBox="1"/>
          <p:nvPr/>
        </p:nvSpPr>
        <p:spPr>
          <a:xfrm>
            <a:off x="6354438" y="5400007"/>
            <a:ext cx="5469877" cy="69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s-ES_tradnl" sz="2000" spc="-20" dirty="0">
                <a:solidFill>
                  <a:srgbClr val="D30135"/>
                </a:solidFill>
                <a:latin typeface="Roboto Mono Regular"/>
              </a:rPr>
              <a:t>ADOPTAR UN ENFOQUE FLEXIBLE Y ESCUCHAR A LOS MIEMBROS DEL CEA-40</a:t>
            </a:r>
          </a:p>
        </p:txBody>
      </p:sp>
    </p:spTree>
    <p:extLst>
      <p:ext uri="{BB962C8B-B14F-4D97-AF65-F5344CB8AC3E}">
        <p14:creationId xmlns:p14="http://schemas.microsoft.com/office/powerpoint/2010/main" val="2681212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xmlns="" id="{B6202D0F-F988-4828-864C-54DE6A89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28194" y="216254"/>
            <a:ext cx="2072170" cy="63460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5AFD2466-F230-4716-8181-4768660B44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  <a:ln w="76200">
            <a:solidFill>
              <a:srgbClr val="D301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xmlns="" id="{6CFEAC9E-D249-DF4E-BB0D-BA471670F594}"/>
              </a:ext>
            </a:extLst>
          </p:cNvPr>
          <p:cNvGrpSpPr/>
          <p:nvPr/>
        </p:nvGrpSpPr>
        <p:grpSpPr>
          <a:xfrm>
            <a:off x="3021486" y="376098"/>
            <a:ext cx="6004649" cy="6153927"/>
            <a:chOff x="0" y="0"/>
            <a:chExt cx="6350000" cy="63500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xmlns="" id="{36AEE6BC-EDCD-FF41-BF0C-B143B4640E4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5757">
                <a:alpha val="34901"/>
              </a:srgbClr>
            </a:solidFill>
          </p:spPr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E371FB73-F274-7343-B850-8DBD5684872F}"/>
              </a:ext>
            </a:extLst>
          </p:cNvPr>
          <p:cNvSpPr txBox="1"/>
          <p:nvPr/>
        </p:nvSpPr>
        <p:spPr>
          <a:xfrm>
            <a:off x="3628414" y="2875001"/>
            <a:ext cx="479079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D301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2193301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650</Words>
  <Application>Microsoft Office PowerPoint</Application>
  <PresentationFormat>Personalizado</PresentationFormat>
  <Paragraphs>118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 ANGELICA JUAREZ CONDORI</dc:creator>
  <cp:lastModifiedBy>DESPACHO2</cp:lastModifiedBy>
  <cp:revision>64</cp:revision>
  <dcterms:created xsi:type="dcterms:W3CDTF">2021-03-04T19:47:50Z</dcterms:created>
  <dcterms:modified xsi:type="dcterms:W3CDTF">2021-03-15T16:41:14Z</dcterms:modified>
</cp:coreProperties>
</file>